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901A022-19EC-4170-9365-83B073CA2C1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DF42D6-E75C-4781-AE5D-E78B9432911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AEF338-7FC2-4FD9-9819-776569CC3714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8E783C6-CA8C-4835-8A37-52484D637A9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5503AD-B660-471F-9E33-21B76C333436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18940D-202B-4482-BD4F-8A23D43B898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B325A0-27CD-45D7-90CE-06D5993055E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A6C3FE-5C1C-4BA7-B4AB-1615E5F21BC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23DB6C-C340-41FD-BAD1-8729E0C96978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0" y="86760"/>
            <a:ext cx="9143640" cy="35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6728CA-055B-42A4-B30D-D7C1FA2DCF5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F1434E-C565-4F24-88C9-9AF60576B32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94F73B-836A-4897-B9D4-6A75A2AAE662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238528-DE54-42C7-86CC-75A23ABD552C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69B119-0ED9-4109-AD42-2FC1C7A6429B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6DAF02-5B0C-45C1-A0E6-36F40AB8DE0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20CDDC-20B9-464C-A830-435728366402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EBB87C-E56B-4D2B-8CA0-9B7F000D664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5A02DF-465D-42DB-A0B9-F57112FC0CB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0587D2-1CE9-44C2-9270-AFCA445FBF3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0C7F327-820B-4BD9-84CC-C7BADBFE2D62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0" y="86760"/>
            <a:ext cx="9143640" cy="350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08647F-609C-457F-9C40-C246598FFA96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06C9E7-9611-4EAC-8635-56F44A949D63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432775D-4CD4-438F-A512-84DF6FA1E0F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8F56A90-77B8-413F-9FB1-5A85F6267BB9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ep 1"/>
          <p:cNvGrpSpPr/>
          <p:nvPr/>
        </p:nvGrpSpPr>
        <p:grpSpPr>
          <a:xfrm>
            <a:off x="0" y="0"/>
            <a:ext cx="9143640" cy="5143320"/>
            <a:chOff x="0" y="0"/>
            <a:chExt cx="9143640" cy="5143320"/>
          </a:xfrm>
        </p:grpSpPr>
        <p:pic>
          <p:nvPicPr>
            <p:cNvPr id="1" name="Afbeelding 2" descr=""/>
            <p:cNvPicPr/>
            <p:nvPr/>
          </p:nvPicPr>
          <p:blipFill>
            <a:blip r:embed="rId2"/>
            <a:srcRect l="0" t="0" r="43406" b="0"/>
            <a:stretch/>
          </p:blipFill>
          <p:spPr>
            <a:xfrm>
              <a:off x="0" y="0"/>
              <a:ext cx="291060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Afbeelding 3" descr=""/>
            <p:cNvPicPr/>
            <p:nvPr/>
          </p:nvPicPr>
          <p:blipFill>
            <a:blip r:embed="rId3"/>
            <a:srcRect l="23381" t="0" r="0" b="0"/>
            <a:stretch/>
          </p:blipFill>
          <p:spPr>
            <a:xfrm>
              <a:off x="5203080" y="0"/>
              <a:ext cx="394056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" name="Afbeelding 4" descr=""/>
            <p:cNvPicPr/>
            <p:nvPr/>
          </p:nvPicPr>
          <p:blipFill>
            <a:blip r:embed="rId4"/>
            <a:srcRect l="23381" t="0" r="27556" b="0"/>
            <a:stretch/>
          </p:blipFill>
          <p:spPr>
            <a:xfrm>
              <a:off x="2910960" y="0"/>
              <a:ext cx="252324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" name="Ovaal 10"/>
          <p:cNvSpPr/>
          <p:nvPr/>
        </p:nvSpPr>
        <p:spPr>
          <a:xfrm>
            <a:off x="8273880" y="4258800"/>
            <a:ext cx="869760" cy="86976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Afbeelding 13" descr=""/>
          <p:cNvPicPr/>
          <p:nvPr/>
        </p:nvPicPr>
        <p:blipFill>
          <a:blip r:embed="rId5"/>
          <a:stretch/>
        </p:blipFill>
        <p:spPr>
          <a:xfrm>
            <a:off x="8253000" y="4293000"/>
            <a:ext cx="699120" cy="70128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1772280"/>
            <a:ext cx="8520120" cy="1122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6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1"/>
          </p:nvPr>
        </p:nvSpPr>
        <p:spPr>
          <a:xfrm>
            <a:off x="8708760" y="4910400"/>
            <a:ext cx="470520" cy="2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487060-DD02-48D9-9BBE-69A7A604ECCD}" type="slidenum">
              <a:rPr b="0" lang="en-GB" sz="12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ep 1"/>
          <p:cNvGrpSpPr/>
          <p:nvPr/>
        </p:nvGrpSpPr>
        <p:grpSpPr>
          <a:xfrm>
            <a:off x="0" y="0"/>
            <a:ext cx="9143640" cy="5143320"/>
            <a:chOff x="0" y="0"/>
            <a:chExt cx="9143640" cy="5143320"/>
          </a:xfrm>
        </p:grpSpPr>
        <p:pic>
          <p:nvPicPr>
            <p:cNvPr id="46" name="Afbeelding 2" descr=""/>
            <p:cNvPicPr/>
            <p:nvPr/>
          </p:nvPicPr>
          <p:blipFill>
            <a:blip r:embed="rId2"/>
            <a:srcRect l="0" t="0" r="43406" b="0"/>
            <a:stretch/>
          </p:blipFill>
          <p:spPr>
            <a:xfrm>
              <a:off x="0" y="0"/>
              <a:ext cx="291060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" name="Afbeelding 3" descr=""/>
            <p:cNvPicPr/>
            <p:nvPr/>
          </p:nvPicPr>
          <p:blipFill>
            <a:blip r:embed="rId3"/>
            <a:srcRect l="23381" t="0" r="0" b="0"/>
            <a:stretch/>
          </p:blipFill>
          <p:spPr>
            <a:xfrm>
              <a:off x="5203080" y="0"/>
              <a:ext cx="394056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" name="Afbeelding 4" descr=""/>
            <p:cNvPicPr/>
            <p:nvPr/>
          </p:nvPicPr>
          <p:blipFill>
            <a:blip r:embed="rId4"/>
            <a:srcRect l="23381" t="0" r="27556" b="0"/>
            <a:stretch/>
          </p:blipFill>
          <p:spPr>
            <a:xfrm>
              <a:off x="2910960" y="0"/>
              <a:ext cx="252324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9" name="Ovaal 10"/>
          <p:cNvSpPr/>
          <p:nvPr/>
        </p:nvSpPr>
        <p:spPr>
          <a:xfrm>
            <a:off x="8273880" y="4258800"/>
            <a:ext cx="869760" cy="86976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" name="Afbeelding 13" descr=""/>
          <p:cNvPicPr/>
          <p:nvPr/>
        </p:nvPicPr>
        <p:blipFill>
          <a:blip r:embed="rId5"/>
          <a:stretch/>
        </p:blipFill>
        <p:spPr>
          <a:xfrm>
            <a:off x="8253000" y="4293000"/>
            <a:ext cx="699120" cy="701280"/>
          </a:xfrm>
          <a:prstGeom prst="rect">
            <a:avLst/>
          </a:prstGeom>
          <a:ln w="0">
            <a:noFill/>
          </a:ln>
        </p:spPr>
      </p:pic>
      <p:sp>
        <p:nvSpPr>
          <p:cNvPr id="51" name="Google Shape;62;p14"/>
          <p:cNvSpPr/>
          <p:nvPr/>
        </p:nvSpPr>
        <p:spPr>
          <a:xfrm>
            <a:off x="0" y="0"/>
            <a:ext cx="9143640" cy="841320"/>
          </a:xfrm>
          <a:prstGeom prst="rect">
            <a:avLst/>
          </a:prstGeom>
          <a:solidFill>
            <a:srgbClr val="e21a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2"/>
          </p:nvPr>
        </p:nvSpPr>
        <p:spPr>
          <a:xfrm>
            <a:off x="8708760" y="4910400"/>
            <a:ext cx="470520" cy="2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6FD8AC-7B94-4D26-B4C2-D3A397DCE687}" type="slidenum">
              <a:rPr b="0" lang="en-GB" sz="12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arduino.cc/en/software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1787040"/>
            <a:ext cx="8520120" cy="1122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4800" spc="-1" strike="noStrike">
                <a:solidFill>
                  <a:srgbClr val="000000"/>
                </a:solidFill>
                <a:latin typeface="Abel"/>
                <a:ea typeface="Abel"/>
              </a:rPr>
              <a:t>Initiation Hackathon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itel 1"/>
          <p:cNvSpPr/>
          <p:nvPr/>
        </p:nvSpPr>
        <p:spPr>
          <a:xfrm>
            <a:off x="311760" y="2601360"/>
            <a:ext cx="8520120" cy="11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2400" spc="-1" strike="noStrike">
                <a:solidFill>
                  <a:srgbClr val="2d2d2d"/>
                </a:solidFill>
                <a:latin typeface="Abel"/>
                <a:ea typeface="Abel"/>
              </a:rPr>
              <a:t>27th of August 2022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el 6"/>
          <p:cNvSpPr txBox="1"/>
          <p:nvPr/>
        </p:nvSpPr>
        <p:spPr>
          <a:xfrm>
            <a:off x="720" y="8748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Building </a:t>
            </a: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material</a:t>
            </a: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s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57200" y="914400"/>
            <a:ext cx="1828800" cy="182880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5943600" y="842400"/>
            <a:ext cx="2048040" cy="204804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743200" y="842400"/>
            <a:ext cx="2067120" cy="206712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4"/>
          <a:stretch/>
        </p:blipFill>
        <p:spPr>
          <a:xfrm>
            <a:off x="4343400" y="3200400"/>
            <a:ext cx="3006360" cy="137160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5"/>
          <a:stretch/>
        </p:blipFill>
        <p:spPr>
          <a:xfrm>
            <a:off x="1371600" y="2743200"/>
            <a:ext cx="2286000" cy="2286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83A81D-A5D9-4565-8C9D-14076D996701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2010240"/>
            <a:ext cx="8520120" cy="1122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4800" spc="-1" strike="noStrike">
                <a:solidFill>
                  <a:srgbClr val="000000"/>
                </a:solidFill>
                <a:latin typeface="Abel"/>
                <a:ea typeface="Abel"/>
              </a:rPr>
              <a:t>Mini-lecture:</a:t>
            </a:r>
            <a:br>
              <a:rPr sz="4800"/>
            </a:br>
            <a:r>
              <a:rPr b="0" lang="nl-NL" sz="4800" spc="-1" strike="noStrike">
                <a:solidFill>
                  <a:srgbClr val="000000"/>
                </a:solidFill>
                <a:latin typeface="Abel"/>
                <a:ea typeface="Abel"/>
              </a:rPr>
              <a:t>Basic arduino topics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590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Install the arduino IDE(</a:t>
            </a: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  <a:hlinkClick r:id="rId1"/>
              </a:rPr>
              <a:t>https://www.arduino.cc/en/software</a:t>
            </a: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)</a:t>
            </a:r>
            <a:endParaRPr b="0" lang="en-US" sz="15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Connect your tank to a laptop </a:t>
            </a: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running the arduino IDE using </a:t>
            </a: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a blue USB cable</a:t>
            </a:r>
            <a:endParaRPr b="0" lang="en-US" sz="15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Under ‘tools’ -&gt; ‘board’ select </a:t>
            </a: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‘Arduino Mega ADK’</a:t>
            </a:r>
            <a:endParaRPr b="0" lang="en-US" sz="15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Under ‘port’, select the port </a:t>
            </a: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the arduino is connected to</a:t>
            </a:r>
            <a:endParaRPr b="0" lang="en-US" sz="15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Try to upload the testing code </a:t>
            </a: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provided by us.</a:t>
            </a:r>
            <a:endParaRPr b="0" lang="en-US" sz="15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If any team has issues with </a:t>
            </a: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this, please let a board </a:t>
            </a:r>
            <a:r>
              <a:rPr b="0" lang="nl-NL" sz="1500" spc="-1" strike="noStrike">
                <a:solidFill>
                  <a:srgbClr val="000000"/>
                </a:solidFill>
                <a:latin typeface="Abel"/>
                <a:ea typeface="Abel"/>
              </a:rPr>
              <a:t>member know</a:t>
            </a:r>
            <a:endParaRPr b="0" lang="en-US" sz="1500" spc="-1" strike="noStrike">
              <a:solidFill>
                <a:srgbClr val="000000"/>
              </a:solidFill>
              <a:latin typeface="Abel"/>
            </a:endParaRPr>
          </a:p>
          <a:p>
            <a:pPr>
              <a:lnSpc>
                <a:spcPct val="115000"/>
              </a:lnSpc>
              <a:buNone/>
            </a:pP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>
              <a:lnSpc>
                <a:spcPct val="115000"/>
              </a:lnSpc>
              <a:buNone/>
            </a:pPr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121" name="Titel 7"/>
          <p:cNvSpPr txBox="1"/>
          <p:nvPr/>
        </p:nvSpPr>
        <p:spPr>
          <a:xfrm>
            <a:off x="1080" y="8784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Basic arduino tutorial and 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 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457200" y="3121560"/>
            <a:ext cx="6858000" cy="99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Topics that will be explained: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Motor control using PWM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Serial communication through USB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latin typeface="Arial"/>
              </a:rPr>
              <a:t>Serial communication using bluetooth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0C5D3B-EA21-4EFE-9500-C53B4D1C699B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el 8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Structure of an arduino program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228600" y="842040"/>
            <a:ext cx="8915400" cy="239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Setup(): Code that runs once at the start of your program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Used for declaring initial values and pins used by your program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Loop(): Code that runs repeatedly until your arduino is powered off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actual decision making, sensor reading and motor powering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All arduino programs MUST have these two functions in order to upload them to a board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1873800" y="2971800"/>
            <a:ext cx="4755600" cy="1828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A09321-74C4-4279-9E09-5514BE491725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el 9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Motor speed control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228600" y="1143000"/>
            <a:ext cx="89154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With digital pins you can control the average voltage a motor receives from an arduino and with that, the rotation speed of the motors.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Digital pins are pins that have TWO distinct states which can be thought of in the following way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ON or OFF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True or False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HIGH(5 Volts) or LOW(0 Volts)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To ‘control’ the average voltage a motor receives we use something called Pulse-Width-Modulation or PWM for short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E63AB0-553C-45DD-B195-3A237023BCFC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el 10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Motor speed control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228600" y="1035000"/>
            <a:ext cx="8915400" cy="239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PWM controls the average voltage a motor receives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Digital pins have two states, 0 and 5 V. By switching on and off between these for a certain time during one period of the signal, you can have different average voltages.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Duty cycle is defined as the percentage of the period T that the voltage stays on. 0% duty cycle is completely off and 100% duty cycle is completely on.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2052360" y="3391560"/>
            <a:ext cx="4876560" cy="1752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3B4702-2D89-449C-9889-48AE22D78701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el 11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Motor speed with arduino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228600" y="1299240"/>
            <a:ext cx="89154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With an arduino you can specify a duty cycle that a PWM digital pin will output with. Instead of the 0-100 scale it uses the 0-255 scale.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That is done with the analogWrite() function.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TIP: Avoid using 100% duty cycle. Hardware is not perfect and this can cause problems with the electronics.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Not all digital pins can deliver PWM signals. The ones that can have a ‘~’ sign in front of their number.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CA2E11-6295-41DE-8EAA-44CD45EE51F6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el 12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Motor control: Code example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228600" y="842040"/>
            <a:ext cx="36576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PIN numbers and setup functions are already implemented for both motors.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Basic code for moving forward is provided, but feel free to modify if however you want.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4343400" y="1076760"/>
            <a:ext cx="3635280" cy="349524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425160" y="2520720"/>
            <a:ext cx="3852000" cy="2057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95E75C-AB3F-4C9F-B726-A57FA5CA9106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el 15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Using sensors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457200" y="914400"/>
            <a:ext cx="82296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First, not all sensors are born equal. Sensors can have vastly different qualities, working principles and usage.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When it comes to using sensors, instruction manuals and google are your friends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two sensors that the tanks are equipped with are: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Sonar → Distance sensing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Light sensors → Sensing different colors(Line vs not the line)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709640" y="2852640"/>
            <a:ext cx="2176560" cy="217656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343400" y="2743200"/>
            <a:ext cx="3244320" cy="1752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2AE65A-8CE2-4A0E-96FA-5AAC216EEDCC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el 13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Serial communication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457200" y="842040"/>
            <a:ext cx="8458200" cy="39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For communication, data is transformed to a digital representation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Recall: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The binary number system(ones and zeroes)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Bits -&gt; 1 or 0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Bytes -&gt; sequence of 8 bits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1 byte can represent integers from 0-255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Using the ASCII system you can represent keyboard characters using numbers, which can then be used to send to the arduino.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We will be using this principle for remote control of the arduino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Look up ASCII yourself later if needed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For remote control of an arduino using a keyboard, we need to use </a:t>
            </a:r>
            <a:r>
              <a:rPr b="1" lang="en-US" sz="1800" spc="-1" strike="noStrike">
                <a:latin typeface="Arial"/>
              </a:rPr>
              <a:t>python</a:t>
            </a:r>
            <a:r>
              <a:rPr b="0" lang="en-US" sz="1800" spc="-1" strike="noStrike">
                <a:latin typeface="Arial"/>
              </a:rPr>
              <a:t>. The program is already provided by us, so no knowledge needed on your part.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532A87-12B9-4AD1-982E-1A638AB06507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Contents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85800" y="914400"/>
            <a:ext cx="7543800" cy="3429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Introduction to the hackathon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Challenges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General rules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Mini-lecture: Tanks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Arduino basics and setup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Motor speed control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Sensor usage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Serial communication wired and bluetooth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6C0A87-FD22-454A-8F88-B446DA5DF880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el 18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Code example: Wired communication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228600" y="914400"/>
            <a:ext cx="2057400" cy="36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Python code is provided by us.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Define serial port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Read keyboard presses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Send info if wasd keys are pressed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Arduino receives and changes motor speed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188080" y="952560"/>
            <a:ext cx="4200840" cy="361944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6388920" y="912600"/>
            <a:ext cx="2755080" cy="2059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3D578E-A606-4139-A1CB-5E56FD09D7F8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el 17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Bluetooth serial communication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685800" y="914400"/>
            <a:ext cx="7086600" cy="239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Serial communication with bluetooth is essentially the same as wired, only with two 3 extra steps: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latin typeface="Arial"/>
              </a:rPr>
              <a:t>Pair your laptop with the tank. Something like ‘Tank (your number here)’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latin typeface="Arial"/>
              </a:rPr>
              <a:t>Find the </a:t>
            </a:r>
            <a:r>
              <a:rPr b="1" lang="en-US" sz="1800" spc="-1" strike="noStrike">
                <a:latin typeface="Arial"/>
              </a:rPr>
              <a:t>outgoing </a:t>
            </a:r>
            <a:r>
              <a:rPr b="0" lang="en-US" sz="1800" spc="-1" strike="noStrike">
                <a:latin typeface="Arial"/>
              </a:rPr>
              <a:t>serial port your bluetooth device is using.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latin typeface="Arial"/>
              </a:rPr>
              <a:t>In the code setup() make sure you have </a:t>
            </a:r>
            <a:r>
              <a:rPr b="1" lang="en-US" sz="1800" spc="-1" strike="noStrike">
                <a:latin typeface="Arial"/>
              </a:rPr>
              <a:t>Serial1.begin(56700). </a:t>
            </a:r>
            <a:r>
              <a:rPr b="0" lang="en-US" sz="1800" spc="-1" strike="noStrike">
                <a:latin typeface="Arial"/>
              </a:rPr>
              <a:t>Which means open the serial port at a baudrate that MUST be 56700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669768-5290-4FF2-9DE4-38BF5A988400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el 14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Code example: BT communication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6201000" y="867240"/>
            <a:ext cx="2943000" cy="210456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2741040" y="952920"/>
            <a:ext cx="3431160" cy="350136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 txBox="1"/>
          <p:nvPr/>
        </p:nvSpPr>
        <p:spPr>
          <a:xfrm>
            <a:off x="495360" y="1143000"/>
            <a:ext cx="2057400" cy="36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Python code is provided by us.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Define serial port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Read keyboard presses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Send info if wasd keys are pressed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Arduino receives and changes motor speed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AD4CC6-82BD-412F-B0D1-AB2E8FD136DB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Hackathon game field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629400" y="1152360"/>
            <a:ext cx="22024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Arial"/>
              <a:buAutoNum type="arabicParenR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Start/finish area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Arial"/>
              <a:buAutoNum type="arabicParenR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Ramp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Arial"/>
              <a:buAutoNum type="arabicParenR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Chip placement area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Arial"/>
              <a:buAutoNum type="arabicParenR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Wide and narrow gap obstacle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Arial"/>
              <a:buAutoNum type="arabicParenR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Large box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Arial"/>
              <a:buAutoNum type="arabicParenR"/>
            </a:pPr>
            <a:r>
              <a:rPr b="0" lang="en-US" sz="1400" spc="-1" strike="noStrike">
                <a:solidFill>
                  <a:srgbClr val="595959"/>
                </a:solidFill>
                <a:latin typeface="Abel"/>
                <a:ea typeface="Abel"/>
              </a:rPr>
              <a:t>Small box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>
              <a:lnSpc>
                <a:spcPct val="115000"/>
              </a:lnSpc>
              <a:buNone/>
            </a:pPr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938160" y="1209960"/>
            <a:ext cx="4696560" cy="1761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740BFE-1D21-4D84-8074-1854BC3F4373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2010240"/>
            <a:ext cx="8520120" cy="1122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6600" spc="-1" strike="noStrike">
                <a:solidFill>
                  <a:srgbClr val="000000"/>
                </a:solidFill>
                <a:latin typeface="Abel"/>
                <a:ea typeface="Abel"/>
              </a:rPr>
              <a:t>Challenges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0" y="8676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Mechanical challenges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738680" y="841680"/>
            <a:ext cx="3490920" cy="4187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Ramp climbing(2)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Uphill -&gt; 10 pts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Downhill -&gt; 5 pts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Chip pushing(3)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Wide gap -&gt; 10 pts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Narrow gap -&gt; 20 pts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Double if autonomous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Ping-pong ball dropping(5 &amp; 6)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Small box -&gt; 20 pts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Big box -&gt; 15 pts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nl-NL" sz="1400" spc="-1" strike="noStrike">
                <a:solidFill>
                  <a:srgbClr val="000000"/>
                </a:solidFill>
                <a:latin typeface="Abel"/>
                <a:ea typeface="Abel"/>
              </a:rPr>
              <a:t>Double if autonomous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</a:pPr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457200" y="981360"/>
            <a:ext cx="4572000" cy="1802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264DFA-F9BE-4BE3-BE6C-E7361ED54DDA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/>
          </p:nvPr>
        </p:nvSpPr>
        <p:spPr>
          <a:xfrm>
            <a:off x="4884120" y="842040"/>
            <a:ext cx="3574080" cy="3044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1" lang="en-US" sz="1400" spc="-1" strike="noStrike">
                <a:solidFill>
                  <a:srgbClr val="000000"/>
                </a:solidFill>
                <a:latin typeface="Abel"/>
              </a:rPr>
              <a:t>Main software task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Every piece of the path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independently gives points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Section 1 -&gt; 20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Section 2 -&gt; 10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Section 3 -&gt; 20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Section 4 -&gt; 10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Section 5 -&gt; 10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Section 6 -&gt; 10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1 means ‘uphill’ and 2 downhill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independent of the direction of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approaching the ramp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103" name="Titel 2"/>
          <p:cNvSpPr txBox="1"/>
          <p:nvPr/>
        </p:nvSpPr>
        <p:spPr>
          <a:xfrm>
            <a:off x="360" y="8712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Line-following challenges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1143000" y="3886200"/>
            <a:ext cx="3886200" cy="102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600" spc="-1" strike="noStrike">
                <a:latin typeface="Arial"/>
              </a:rPr>
              <a:t>PENALTY: -5 pts per section if you miss the line. Errors are only penalized once per section.</a:t>
            </a:r>
            <a:endParaRPr b="0" lang="en-US" sz="16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89520" y="1600200"/>
            <a:ext cx="4868280" cy="1828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D16E68-DAB9-42CB-8EE9-384FBEA4CFD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4343760" y="855360"/>
            <a:ext cx="48006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Finishing fully inside area 1 -&gt; 20 pts if at least 5 pts of other tasks are gained.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Finishing partially inside area 1 -&gt; 10 pts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Partially outside -&gt; 5 pts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The ping-pong balls must be placed on top of the robot or inside the starting area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Starting outside of area 1 is allowed with a penalty of 5 pts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Each run has a max duration of 3 minutes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Run finishes when: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Team member touches the robot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Time runs out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107" name="Titel 3"/>
          <p:cNvSpPr txBox="1"/>
          <p:nvPr/>
        </p:nvSpPr>
        <p:spPr>
          <a:xfrm>
            <a:off x="720" y="8748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Competition rules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28600" y="1528560"/>
            <a:ext cx="4239360" cy="1671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2AB45B-0C0A-4D5E-AD71-E4E03102EF28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/>
          </p:nvPr>
        </p:nvSpPr>
        <p:spPr>
          <a:xfrm>
            <a:off x="228600" y="1155960"/>
            <a:ext cx="89154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Every team gets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2 ping-pong balls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and 2 RSA chips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to use in each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run.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Repositioning the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sensors is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allowed as long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as they are not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permanently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attached or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glued to the tank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The robot is not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allowed to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damage the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game field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You are allowed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to use building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materials found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in the workshop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to complete the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mechanical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challenges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You are allowed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to have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unlimited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ungraded test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runs on the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game field.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Be respectful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when testing on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the game field.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Don’t keep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others waiting </a:t>
            </a: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too long to test.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110" name="Titel 4"/>
          <p:cNvSpPr txBox="1"/>
          <p:nvPr/>
        </p:nvSpPr>
        <p:spPr>
          <a:xfrm>
            <a:off x="720" y="8748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General rules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DCD33E-75DC-4EFD-AC42-94B69617AB9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/>
          </p:nvPr>
        </p:nvSpPr>
        <p:spPr>
          <a:xfrm>
            <a:off x="228600" y="842400"/>
            <a:ext cx="89154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Each team gets at most 5 graded runs throughout the day. These are optional except 1 run during the finals, which is mandatory.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There are three graded sessions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Lunch -&gt; 12:30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Afternoon -&gt; 14:30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Final -&gt; 18:00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You are not allowed to modify the code or add more building materials in between graded runs. Except tape if something needs to be taped again.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You have to register your runs at every session. At least 10 mins before your run, register on the run-sheet.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bel"/>
              </a:rPr>
              <a:t>The score will be the highest score achieved among your runs. If there is a tie, the fastest time will break the time.</a:t>
            </a:r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  <a:p>
            <a:endParaRPr b="0" lang="en-US" sz="1400" spc="-1" strike="noStrike">
              <a:solidFill>
                <a:srgbClr val="000000"/>
              </a:solidFill>
              <a:latin typeface="Abel"/>
            </a:endParaRPr>
          </a:p>
        </p:txBody>
      </p:sp>
      <p:sp>
        <p:nvSpPr>
          <p:cNvPr id="112" name="Titel 5"/>
          <p:cNvSpPr txBox="1"/>
          <p:nvPr/>
        </p:nvSpPr>
        <p:spPr>
          <a:xfrm>
            <a:off x="720" y="87480"/>
            <a:ext cx="9143640" cy="75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nl-NL" sz="3200" spc="-1" strike="noStrike">
                <a:solidFill>
                  <a:srgbClr val="ffffff"/>
                </a:solidFill>
                <a:latin typeface="Abel"/>
                <a:ea typeface="Abel"/>
              </a:rPr>
              <a:t>General rules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C271D7-A30E-448C-8C88-09A3451C78F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Application>LibreOffice/7.3.5.2$Linux_X86_64 LibreOffice_project/30$Build-2</Application>
  <AppVersion>15.0000</AppVersion>
  <Words>58</Words>
  <Paragraphs>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2022-08-26T17:18:31Z</dcterms:modified>
  <cp:revision>7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Diavoorstelling (16:9)</vt:lpwstr>
  </property>
  <property fmtid="{D5CDD505-2E9C-101B-9397-08002B2CF9AE}" pid="3" name="Slides">
    <vt:i4>8</vt:i4>
  </property>
</Properties>
</file>